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erriweather Bold" panose="00000800000000000000" pitchFamily="2" charset="-52"/>
      <p:bold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533"/>
    <a:srgbClr val="061937"/>
    <a:srgbClr val="FB9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4038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61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5" Type="http://schemas.openxmlformats.org/officeDocument/2006/relationships/image" Target="../media/image28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NKO Content 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Бот, который помогает НКО создавать контент быстро, структурировано и бесплатно.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Автоматизируем рутину НКО и экономим время сотрудников.</a:t>
            </a: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AC548EF-970B-49AF-B43F-40B9A77CCB5F}"/>
              </a:ext>
            </a:extLst>
          </p:cNvPr>
          <p:cNvSpPr/>
          <p:nvPr/>
        </p:nvSpPr>
        <p:spPr>
          <a:xfrm>
            <a:off x="12828298" y="7515434"/>
            <a:ext cx="1802102" cy="714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8F4EC42C-FFB4-4352-9765-5AD4F9796302}"/>
              </a:ext>
            </a:extLst>
          </p:cNvPr>
          <p:cNvSpPr/>
          <p:nvPr/>
        </p:nvSpPr>
        <p:spPr>
          <a:xfrm>
            <a:off x="6432590" y="3070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1F43D5F0-C6EB-4D81-B9EF-D002B571368B}"/>
              </a:ext>
            </a:extLst>
          </p:cNvPr>
          <p:cNvSpPr/>
          <p:nvPr/>
        </p:nvSpPr>
        <p:spPr>
          <a:xfrm>
            <a:off x="10375821" y="73294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b="1" dirty="0" err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MGSU_command_n</a:t>
            </a: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?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2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Дополнительные фичи и планы развития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24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Сделано сверх ТЗ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0592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Автономное использование генераторов из Python.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739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Единая, расширяемая структура пайплайна.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7903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Бесплатная архитектура для подключения LLM/API.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8413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Выбор тональности/стиля контента.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024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Развитие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605927"/>
            <a:ext cx="40114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«Чем занимается организация» в обезличенном режиме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4110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Кэширование результатов.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5322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Генерация видео контента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295424"/>
            <a:ext cx="3501509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Проработку и улучшение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качества генерации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48702" y="61005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Интеграция с CRM и соцсетями.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7248"/>
            <a:ext cx="6641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Проблема и решение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73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Боль НКО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5414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Нет времени/ресурсов для контент-плана, постов и визуалов.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215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Сложно соблюдать регулярность и стиль.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272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Нет единой точки для генерации медиа-контента.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073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Наше решение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6541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Telegram-бот с тройным пайплайном: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58402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Контент-планы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0262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Тексты постов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46842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Изображения для соцсетей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385"/>
            <a:ext cx="987028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Архитектура и структура проекта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238430" y="1921860"/>
            <a:ext cx="1276870" cy="368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Старт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357409" y="3104151"/>
            <a:ext cx="2292374" cy="368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Меню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946056" y="5854969"/>
            <a:ext cx="2292374" cy="368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Генерация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02258" y="4072142"/>
            <a:ext cx="2292373" cy="368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Вывод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65453" y="6877526"/>
            <a:ext cx="130994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Модульная архитектура: каждый генератор независим, может использоваться отдельно или через Telegram.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5453" y="7473434"/>
            <a:ext cx="130994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Прозрачная структура, понятная для доработки.</a:t>
            </a:r>
            <a:endParaRPr lang="en-US" sz="1700" dirty="0"/>
          </a:p>
        </p:txBody>
      </p: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DC6D596C-667B-4EF0-910E-06684C0251C6}"/>
              </a:ext>
            </a:extLst>
          </p:cNvPr>
          <p:cNvSpPr/>
          <p:nvPr/>
        </p:nvSpPr>
        <p:spPr>
          <a:xfrm rot="1774462">
            <a:off x="3045866" y="3958024"/>
            <a:ext cx="1060704" cy="914400"/>
          </a:xfrm>
          <a:prstGeom prst="triangle">
            <a:avLst/>
          </a:prstGeom>
          <a:solidFill>
            <a:srgbClr val="FB9B85"/>
          </a:solidFill>
          <a:ln>
            <a:solidFill>
              <a:srgbClr val="06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013D335D-8E63-412E-BC69-9737A0B9FFBE}"/>
              </a:ext>
            </a:extLst>
          </p:cNvPr>
          <p:cNvSpPr/>
          <p:nvPr/>
        </p:nvSpPr>
        <p:spPr>
          <a:xfrm rot="5977882">
            <a:off x="8015579" y="1880724"/>
            <a:ext cx="1060704" cy="914400"/>
          </a:xfrm>
          <a:prstGeom prst="triangle">
            <a:avLst/>
          </a:prstGeom>
          <a:solidFill>
            <a:srgbClr val="FB9B85"/>
          </a:solidFill>
          <a:ln>
            <a:solidFill>
              <a:srgbClr val="06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02B9DA0D-E16B-4B42-AD11-CFB9A117E667}"/>
              </a:ext>
            </a:extLst>
          </p:cNvPr>
          <p:cNvSpPr/>
          <p:nvPr/>
        </p:nvSpPr>
        <p:spPr>
          <a:xfrm rot="3408168">
            <a:off x="5063341" y="5388553"/>
            <a:ext cx="1060704" cy="914400"/>
          </a:xfrm>
          <a:prstGeom prst="triangle">
            <a:avLst/>
          </a:prstGeom>
          <a:solidFill>
            <a:srgbClr val="FB9B85"/>
          </a:solidFill>
          <a:ln>
            <a:solidFill>
              <a:srgbClr val="06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8CB2AD75-15C4-4504-9B7D-3C1BD11E7888}"/>
              </a:ext>
            </a:extLst>
          </p:cNvPr>
          <p:cNvSpPr/>
          <p:nvPr/>
        </p:nvSpPr>
        <p:spPr>
          <a:xfrm rot="917632">
            <a:off x="5554840" y="2831159"/>
            <a:ext cx="1060704" cy="914400"/>
          </a:xfrm>
          <a:prstGeom prst="triangle">
            <a:avLst/>
          </a:prstGeom>
          <a:solidFill>
            <a:srgbClr val="FB9B85"/>
          </a:solidFill>
          <a:ln>
            <a:solidFill>
              <a:srgbClr val="06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5BAB35D-919F-44D7-8DEA-5B7B507E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21994">
            <a:off x="6637365" y="2023318"/>
            <a:ext cx="1128708" cy="9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icture background">
            <a:extLst>
              <a:ext uri="{FF2B5EF4-FFF2-40B4-BE49-F238E27FC236}">
                <a16:creationId xmlns:a16="http://schemas.microsoft.com/office/drawing/2014/main" id="{7E6FC134-C1E4-4D93-8311-A9BB70FD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70161">
            <a:off x="4001762" y="2975098"/>
            <a:ext cx="1128708" cy="9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icture background">
            <a:extLst>
              <a:ext uri="{FF2B5EF4-FFF2-40B4-BE49-F238E27FC236}">
                <a16:creationId xmlns:a16="http://schemas.microsoft.com/office/drawing/2014/main" id="{11E5EA82-5848-42BC-9446-87131F59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8956">
            <a:off x="3698772" y="5320625"/>
            <a:ext cx="1128708" cy="9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icture background">
            <a:extLst>
              <a:ext uri="{FF2B5EF4-FFF2-40B4-BE49-F238E27FC236}">
                <a16:creationId xmlns:a16="http://schemas.microsoft.com/office/drawing/2014/main" id="{4FD9F224-B52E-454E-A8C3-9162B48A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69525">
            <a:off x="5723188" y="4196752"/>
            <a:ext cx="1128708" cy="9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C507BB8-9B09-4556-9138-EC01D6D585D8}"/>
              </a:ext>
            </a:extLst>
          </p:cNvPr>
          <p:cNvSpPr/>
          <p:nvPr/>
        </p:nvSpPr>
        <p:spPr>
          <a:xfrm>
            <a:off x="12828298" y="7515434"/>
            <a:ext cx="1802102" cy="714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2C6DBA3-FD31-4DB6-851D-21FD382AD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994" y="3538801"/>
            <a:ext cx="4143953" cy="1752845"/>
          </a:xfrm>
          <a:prstGeom prst="rect">
            <a:avLst/>
          </a:prstGeom>
        </p:spPr>
      </p:pic>
      <p:pic>
        <p:nvPicPr>
          <p:cNvPr id="24" name="Picture 2" descr="Picture background">
            <a:extLst>
              <a:ext uri="{FF2B5EF4-FFF2-40B4-BE49-F238E27FC236}">
                <a16:creationId xmlns:a16="http://schemas.microsoft.com/office/drawing/2014/main" id="{27F7FBBC-D0BC-4976-B357-9BE1B949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50480">
            <a:off x="9290422" y="2270669"/>
            <a:ext cx="1128708" cy="90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9700"/>
            <a:ext cx="5056465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Пайплайн работы бота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1314093"/>
            <a:ext cx="833557" cy="10002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3650" y="1480780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/start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3650" y="1841183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Начало работы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2314337"/>
            <a:ext cx="833557" cy="10002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3650" y="2481024"/>
            <a:ext cx="349388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Ввод данных НКО (по желанию)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83650" y="2841427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Персонализация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" y="3314581"/>
            <a:ext cx="833557" cy="10002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3650" y="3481268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Выбор функции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583650" y="3841671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Контент-план, пост, изображение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4314825"/>
            <a:ext cx="833557" cy="10002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83650" y="448151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Параметры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583650" y="4841915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Настройка генерации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06" y="5315069"/>
            <a:ext cx="833557" cy="10002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83650" y="5481757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Генерация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583650" y="5842159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контента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06" y="6315313"/>
            <a:ext cx="833557" cy="100024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83650" y="6482001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Выдача результата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583650" y="6842403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Готовый контент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583406" y="7503081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Бот ведёт пользователя за руку, обеспечивая UX-логичный путь с минимумом шагов и понятными кнопками.</a:t>
            </a:r>
            <a:endParaRPr lang="en-US" sz="13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AD26158-1322-411D-8692-CDF64A18FDA4}"/>
              </a:ext>
            </a:extLst>
          </p:cNvPr>
          <p:cNvSpPr/>
          <p:nvPr/>
        </p:nvSpPr>
        <p:spPr>
          <a:xfrm>
            <a:off x="12828298" y="7496268"/>
            <a:ext cx="1802102" cy="714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300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Демонстрация функций: Генератор постов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42905"/>
            <a:ext cx="3501509" cy="3501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56321" y="3214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Особенности: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856321" y="37957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Генерация по теме с учётом информации о НКО.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856321" y="46008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Поддержка разных стилей.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856321" y="504301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Чёткая структура: заголовок, история, призыв к действию.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3C84A4-9E0B-48FA-B68C-AFA2D22CB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460" y="0"/>
            <a:ext cx="4757940" cy="83015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1188" y="558048"/>
            <a:ext cx="872168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Демонстрация функций: Генератор изображений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5991188" y="23407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Пользователь вводит текст, бот генерирует изображение.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5991188" y="29588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Поддержка нескольких стилей. Файл отправляется в формате PNG.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7954E8E-B0AD-42CF-86B7-47B8A2361845}"/>
              </a:ext>
            </a:extLst>
          </p:cNvPr>
          <p:cNvSpPr/>
          <p:nvPr/>
        </p:nvSpPr>
        <p:spPr>
          <a:xfrm>
            <a:off x="12828298" y="7515434"/>
            <a:ext cx="1802102" cy="714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995936-DB76-41FC-B2B9-FFDB5EC9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0"/>
            <a:ext cx="5683991" cy="82303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937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4226" y="2066330"/>
            <a:ext cx="7082671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Демонстрация функций: Контент-план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5656881" y="3206395"/>
            <a:ext cx="1693783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Как это работает: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5656881" y="4389198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Пользователь выбирает функцию.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5656881" y="4653279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Задаёт параметры: период, частоту, тональность.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5656881" y="4917359"/>
            <a:ext cx="66757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Получает короткий, структурированный контент-план.</a:t>
            </a:r>
            <a:endParaRPr lang="en-US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04B29FF-6925-479C-B5DD-7284033A08B3}"/>
              </a:ext>
            </a:extLst>
          </p:cNvPr>
          <p:cNvSpPr/>
          <p:nvPr/>
        </p:nvSpPr>
        <p:spPr>
          <a:xfrm>
            <a:off x="12828298" y="7515434"/>
            <a:ext cx="1802102" cy="714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8121F0-530F-4CA9-B8A1-1E327F249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26" y="2845356"/>
            <a:ext cx="4686954" cy="7116168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8C27CBA-CD5F-42F5-856E-3C64A9CDAF42}"/>
              </a:ext>
            </a:extLst>
          </p:cNvPr>
          <p:cNvSpPr/>
          <p:nvPr/>
        </p:nvSpPr>
        <p:spPr>
          <a:xfrm>
            <a:off x="1095375" y="5934075"/>
            <a:ext cx="2971800" cy="228600"/>
          </a:xfrm>
          <a:prstGeom prst="rect">
            <a:avLst/>
          </a:prstGeom>
          <a:solidFill>
            <a:srgbClr val="182533"/>
          </a:solidFill>
          <a:ln>
            <a:solidFill>
              <a:srgbClr val="182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184" y="681514"/>
            <a:ext cx="7073265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UX/UI: Удобство для пользователя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42184" y="1654016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042184" y="1631156"/>
            <a:ext cx="8032433" cy="91440"/>
          </a:xfrm>
          <a:prstGeom prst="roundRect">
            <a:avLst>
              <a:gd name="adj" fmla="val 72943"/>
            </a:avLst>
          </a:prstGeom>
          <a:solidFill>
            <a:srgbClr val="FFAD94"/>
          </a:solidFill>
          <a:ln/>
        </p:spPr>
      </p:sp>
      <p:sp>
        <p:nvSpPr>
          <p:cNvPr id="6" name="Shape 3"/>
          <p:cNvSpPr/>
          <p:nvPr/>
        </p:nvSpPr>
        <p:spPr>
          <a:xfrm>
            <a:off x="9820215" y="1415891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FFAD9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3090" y="1558766"/>
            <a:ext cx="190500" cy="1905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23754" y="2050971"/>
            <a:ext cx="19850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Простое меню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223754" y="2394228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Максимум 2 клика до результата.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6042184" y="3226713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6042184" y="3203853"/>
            <a:ext cx="8032433" cy="91440"/>
          </a:xfrm>
          <a:prstGeom prst="roundRect">
            <a:avLst>
              <a:gd name="adj" fmla="val 72943"/>
            </a:avLst>
          </a:prstGeom>
          <a:solidFill>
            <a:srgbClr val="FFAD94"/>
          </a:solidFill>
          <a:ln/>
        </p:spPr>
      </p:sp>
      <p:sp>
        <p:nvSpPr>
          <p:cNvPr id="12" name="Shape 8"/>
          <p:cNvSpPr/>
          <p:nvPr/>
        </p:nvSpPr>
        <p:spPr>
          <a:xfrm>
            <a:off x="9820215" y="2988588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FFAD9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3090" y="3131463"/>
            <a:ext cx="190500" cy="1905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23754" y="3623667"/>
            <a:ext cx="305550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Пошаговый сбор параметров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6223754" y="3966924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Понятные подсказки и примеры.</a:t>
            </a:r>
            <a:endParaRPr lang="en-US" sz="1250" dirty="0"/>
          </a:p>
        </p:txBody>
      </p:sp>
      <p:sp>
        <p:nvSpPr>
          <p:cNvPr id="16" name="Shape 11"/>
          <p:cNvSpPr/>
          <p:nvPr/>
        </p:nvSpPr>
        <p:spPr>
          <a:xfrm>
            <a:off x="6042184" y="4799409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6042184" y="4776549"/>
            <a:ext cx="8032433" cy="91440"/>
          </a:xfrm>
          <a:prstGeom prst="roundRect">
            <a:avLst>
              <a:gd name="adj" fmla="val 72943"/>
            </a:avLst>
          </a:prstGeom>
          <a:solidFill>
            <a:srgbClr val="FFAD94"/>
          </a:solidFill>
          <a:ln/>
        </p:spPr>
      </p:sp>
      <p:sp>
        <p:nvSpPr>
          <p:cNvPr id="18" name="Shape 13"/>
          <p:cNvSpPr/>
          <p:nvPr/>
        </p:nvSpPr>
        <p:spPr>
          <a:xfrm>
            <a:off x="9820215" y="4561284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FFAD94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3090" y="4704159"/>
            <a:ext cx="190500" cy="1905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23754" y="5196364"/>
            <a:ext cx="2177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Логичная навигация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223754" y="5539621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Возврат в меню, система подтверждения.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6042184" y="6372106"/>
            <a:ext cx="8032433" cy="1175861"/>
          </a:xfrm>
          <a:prstGeom prst="roundRect">
            <a:avLst>
              <a:gd name="adj" fmla="val 9332"/>
            </a:avLst>
          </a:prstGeom>
          <a:solidFill>
            <a:srgbClr val="FFFFFF"/>
          </a:solidFill>
          <a:ln/>
        </p:spPr>
      </p:sp>
      <p:sp>
        <p:nvSpPr>
          <p:cNvPr id="23" name="Shape 17"/>
          <p:cNvSpPr/>
          <p:nvPr/>
        </p:nvSpPr>
        <p:spPr>
          <a:xfrm>
            <a:off x="6042184" y="6349246"/>
            <a:ext cx="8032433" cy="91440"/>
          </a:xfrm>
          <a:prstGeom prst="roundRect">
            <a:avLst>
              <a:gd name="adj" fmla="val 72943"/>
            </a:avLst>
          </a:prstGeom>
          <a:solidFill>
            <a:srgbClr val="FFAD94"/>
          </a:solidFill>
          <a:ln/>
        </p:spPr>
      </p:sp>
      <p:sp>
        <p:nvSpPr>
          <p:cNvPr id="24" name="Shape 18"/>
          <p:cNvSpPr/>
          <p:nvPr/>
        </p:nvSpPr>
        <p:spPr>
          <a:xfrm>
            <a:off x="9820215" y="6133981"/>
            <a:ext cx="476369" cy="476369"/>
          </a:xfrm>
          <a:prstGeom prst="roundRect">
            <a:avLst>
              <a:gd name="adj" fmla="val 191952"/>
            </a:avLst>
          </a:prstGeom>
          <a:solidFill>
            <a:srgbClr val="FFAD94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3090" y="6276856"/>
            <a:ext cx="190500" cy="1905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23754" y="6769060"/>
            <a:ext cx="276475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Минималистичный стиль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6223754" y="7112318"/>
            <a:ext cx="766929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 перегружает пользователя.</a:t>
            </a:r>
            <a:endParaRPr lang="en-US" sz="12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A59FA33-ECCB-4ED5-A34B-2B919A1DBA8F}"/>
              </a:ext>
            </a:extLst>
          </p:cNvPr>
          <p:cNvSpPr/>
          <p:nvPr/>
        </p:nvSpPr>
        <p:spPr>
          <a:xfrm>
            <a:off x="12828298" y="7515434"/>
            <a:ext cx="1802102" cy="714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D5121D7-D2A5-44A7-92CC-46C29A7FE1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6931" y="1923816"/>
            <a:ext cx="3577685" cy="943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D249895-FBDF-4D9E-B157-E5768E1B1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1995" y="3453051"/>
            <a:ext cx="2547556" cy="1236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BE8DB39-1268-4BD9-8FCD-27E44EFAAF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215" y="5446856"/>
            <a:ext cx="4210638" cy="381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07" y="490299"/>
            <a:ext cx="4457224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Техническая часть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07" y="1314926"/>
            <a:ext cx="445651" cy="4456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007" y="1983343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Python &amp; Telebot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4007" y="2368868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Основа разработки, pydantic-like валидации.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07" y="3010495"/>
            <a:ext cx="445651" cy="4456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007" y="3678912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Генерация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4007" y="4064437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GPT</a:t>
            </a:r>
            <a:r>
              <a:rPr lang="ru-RU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-4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</a:t>
            </a:r>
            <a:r>
              <a:rPr lang="en-US" sz="140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модели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(API</a:t>
            </a:r>
            <a:r>
              <a:rPr lang="ru-RU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провайдеры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и Image 2 </a:t>
            </a:r>
            <a:r>
              <a:rPr lang="ru-RU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вариантами (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Yandex + Kandinsky).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007" y="4706064"/>
            <a:ext cx="445651" cy="4456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007" y="5374481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Стабильность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4007" y="5760006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Чёткая обработка состояний, модульная структура.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007" y="6401633"/>
            <a:ext cx="445651" cy="4456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007" y="7070050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Поддержка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24007" y="7455575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 150₽/мес, 0₽ с бесплатными API.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388</Words>
  <Application>Microsoft Office PowerPoint</Application>
  <PresentationFormat>Произвольный</PresentationFormat>
  <Paragraphs>89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Merriweather Bold</vt:lpstr>
      <vt:lpstr>Open Sans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Иван Bascanon</cp:lastModifiedBy>
  <cp:revision>7</cp:revision>
  <dcterms:created xsi:type="dcterms:W3CDTF">2025-11-16T13:25:06Z</dcterms:created>
  <dcterms:modified xsi:type="dcterms:W3CDTF">2025-11-16T14:50:53Z</dcterms:modified>
</cp:coreProperties>
</file>